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952" autoAdjust="0"/>
    <p:restoredTop sz="94660"/>
  </p:normalViewPr>
  <p:slideViewPr>
    <p:cSldViewPr snapToGrid="0">
      <p:cViewPr>
        <p:scale>
          <a:sx n="25" d="100"/>
          <a:sy n="25" d="100"/>
        </p:scale>
        <p:origin x="319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540343" y="7784021"/>
            <a:ext cx="9957919" cy="488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ko-KR" altLang="en-US" sz="3600" b="0" dirty="0"/>
              <a:t>밀리미터파 대역</a:t>
            </a:r>
            <a:endParaRPr lang="en-US" altLang="ko-KR" sz="3600" b="0" dirty="0"/>
          </a:p>
          <a:p>
            <a:pPr marL="800100" lvl="1" indent="-342900" algn="just" eaLnBrk="1" hangingPunct="1">
              <a:spcBef>
                <a:spcPts val="15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마이크로파 주파수 자원 고갈 문제 해결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15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초고속 장거리 </a:t>
            </a:r>
            <a:r>
              <a:rPr lang="en-US" altLang="ko-KR" sz="3200" dirty="0">
                <a:latin typeface="Arial" charset="0"/>
                <a:cs typeface="Arial" charset="0"/>
              </a:rPr>
              <a:t>/ </a:t>
            </a:r>
            <a:r>
              <a:rPr lang="ko-KR" altLang="en-US" sz="3200" dirty="0">
                <a:latin typeface="Arial" charset="0"/>
                <a:cs typeface="Arial" charset="0"/>
              </a:rPr>
              <a:t>대용량 통신가능</a:t>
            </a:r>
            <a:endParaRPr lang="en-US" altLang="ko-KR" sz="3200" dirty="0"/>
          </a:p>
          <a:p>
            <a:pPr>
              <a:buClr>
                <a:srgbClr val="92D050"/>
              </a:buClr>
            </a:pPr>
            <a:r>
              <a:rPr lang="ko-KR" altLang="en-US" sz="3600" b="0" dirty="0"/>
              <a:t>위상 동기회로</a:t>
            </a:r>
            <a:endParaRPr lang="en-US" altLang="ko-KR" sz="3600" dirty="0"/>
          </a:p>
          <a:p>
            <a:pPr marL="800100" lvl="1" indent="-342900" algn="just" eaLnBrk="1" hangingPunct="1">
              <a:spcBef>
                <a:spcPts val="15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고정된 주파수의 신호를 출력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15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통신 및 이미징</a:t>
            </a:r>
            <a:r>
              <a:rPr lang="en-US" altLang="ko-KR" sz="3200" dirty="0">
                <a:latin typeface="Arial" charset="0"/>
                <a:cs typeface="Arial" charset="0"/>
              </a:rPr>
              <a:t>. </a:t>
            </a:r>
            <a:r>
              <a:rPr lang="ko-KR" altLang="en-US" sz="3200" dirty="0">
                <a:latin typeface="Arial" charset="0"/>
                <a:cs typeface="Arial" charset="0"/>
              </a:rPr>
              <a:t>레이더 시스템에 필수적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15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3200" dirty="0">
              <a:latin typeface="Arial" charset="0"/>
              <a:cs typeface="Arial" charset="0"/>
            </a:endParaRPr>
          </a:p>
        </p:txBody>
      </p:sp>
      <p:sp>
        <p:nvSpPr>
          <p:cNvPr id="10" name="Rectangle 1933"/>
          <p:cNvSpPr>
            <a:spLocks noChangeArrowheads="1"/>
          </p:cNvSpPr>
          <p:nvPr/>
        </p:nvSpPr>
        <p:spPr bwMode="auto">
          <a:xfrm>
            <a:off x="10580688" y="6411709"/>
            <a:ext cx="8540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2951163" fontAlgn="base">
              <a:spcBef>
                <a:spcPct val="0"/>
              </a:spcBef>
              <a:spcAft>
                <a:spcPct val="0"/>
              </a:spcAft>
            </a:pPr>
            <a:endParaRPr lang="ko-KR" altLang="en-US" sz="5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1172144" y="4041988"/>
            <a:ext cx="28088656" cy="27699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위상동기 회로 구현을 위한 주파수 분주기를 포함한 전압 제어 </a:t>
            </a:r>
            <a:r>
              <a:rPr kumimoji="1" lang="ko-KR" altLang="en-US" sz="6000" b="1" dirty="0" err="1">
                <a:solidFill>
                  <a:prstClr val="black"/>
                </a:solidFill>
                <a:latin typeface="+mj-ea"/>
                <a:cs typeface="Arial" pitchFamily="34" charset="0"/>
              </a:rPr>
              <a:t>발진기</a:t>
            </a:r>
            <a:r>
              <a:rPr kumimoji="1" lang="ko-KR" altLang="en-US" sz="6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 설계</a:t>
            </a:r>
            <a:endParaRPr kumimoji="1" lang="en-US" altLang="ko-KR" sz="6000" b="1" dirty="0">
              <a:solidFill>
                <a:prstClr val="black"/>
              </a:solidFill>
              <a:latin typeface="+mj-ea"/>
              <a:cs typeface="Arial" pitchFamily="34" charset="0"/>
            </a:endParaRP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6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 </a:t>
            </a:r>
            <a:r>
              <a:rPr kumimoji="1" lang="ko-KR" altLang="en-US" sz="4800" b="1" dirty="0">
                <a:solidFill>
                  <a:prstClr val="black"/>
                </a:solidFill>
                <a:cs typeface="Arial" pitchFamily="34" charset="0"/>
              </a:rPr>
              <a:t>이현규</a:t>
            </a: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kumimoji="1" lang="ko-KR" altLang="en-US" sz="4800" b="1" dirty="0" err="1">
                <a:solidFill>
                  <a:prstClr val="black"/>
                </a:solidFill>
                <a:cs typeface="Arial" pitchFamily="34" charset="0"/>
              </a:rPr>
              <a:t>이승종</a:t>
            </a:r>
            <a:r>
              <a:rPr kumimoji="1" lang="en-US" altLang="ko-KR" sz="4800" b="1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kumimoji="1" lang="ko-KR" altLang="en-US" sz="4800" b="1" dirty="0">
                <a:solidFill>
                  <a:prstClr val="black"/>
                </a:solidFill>
                <a:cs typeface="Arial" pitchFamily="34" charset="0"/>
              </a:rPr>
              <a:t>전상근</a:t>
            </a:r>
            <a:endParaRPr kumimoji="1" lang="en-US" altLang="ko-KR" sz="4800" b="1" dirty="0">
              <a:solidFill>
                <a:prstClr val="black"/>
              </a:solidFill>
              <a:cs typeface="Arial" pitchFamily="34" charset="0"/>
            </a:endParaRP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kumimoji="1" lang="ko-KR" altLang="en-US" sz="4800" b="1" dirty="0">
                <a:solidFill>
                  <a:prstClr val="black"/>
                </a:solidFill>
                <a:cs typeface="Arial" pitchFamily="34" charset="0"/>
              </a:rPr>
              <a:t>고려대학교</a:t>
            </a:r>
            <a:endParaRPr kumimoji="1" lang="en-US" altLang="ko-KR" sz="4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직사각형 62"/>
          <p:cNvSpPr/>
          <p:nvPr/>
        </p:nvSpPr>
        <p:spPr bwMode="auto">
          <a:xfrm>
            <a:off x="15716360" y="7377000"/>
            <a:ext cx="13544440" cy="33351900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6" name="직사각형 64"/>
          <p:cNvSpPr/>
          <p:nvPr/>
        </p:nvSpPr>
        <p:spPr bwMode="auto">
          <a:xfrm>
            <a:off x="1172144" y="13813558"/>
            <a:ext cx="13420156" cy="26915342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7" name="Lekerekített téglalap 9"/>
          <p:cNvSpPr/>
          <p:nvPr/>
        </p:nvSpPr>
        <p:spPr bwMode="auto">
          <a:xfrm>
            <a:off x="1532305" y="13453519"/>
            <a:ext cx="12322911" cy="832740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/>
            <a:r>
              <a:rPr lang="ko-KR" altLang="en-US" sz="4800" b="1" dirty="0">
                <a:solidFill>
                  <a:schemeClr val="tx1"/>
                </a:solidFill>
              </a:rPr>
              <a:t>주파수 </a:t>
            </a:r>
            <a:r>
              <a:rPr lang="ko-KR" altLang="en-US" sz="4800" b="1" dirty="0" err="1">
                <a:solidFill>
                  <a:schemeClr val="tx1"/>
                </a:solidFill>
              </a:rPr>
              <a:t>분주기</a:t>
            </a:r>
            <a:r>
              <a:rPr lang="ko-KR" altLang="en-US" sz="4800" b="1" dirty="0">
                <a:solidFill>
                  <a:schemeClr val="tx1"/>
                </a:solidFill>
              </a:rPr>
              <a:t> 및 전압 제어 </a:t>
            </a:r>
            <a:r>
              <a:rPr lang="ko-KR" altLang="en-US" sz="4800" b="1" dirty="0" err="1">
                <a:solidFill>
                  <a:schemeClr val="tx1"/>
                </a:solidFill>
              </a:rPr>
              <a:t>발진기</a:t>
            </a:r>
            <a:r>
              <a:rPr lang="ko-KR" altLang="en-US" sz="4800" b="1" dirty="0">
                <a:solidFill>
                  <a:schemeClr val="tx1"/>
                </a:solidFill>
              </a:rPr>
              <a:t> 개별회로</a:t>
            </a:r>
            <a:endParaRPr lang="en-US" altLang="ko-KR" sz="4800" b="1" dirty="0">
              <a:solidFill>
                <a:schemeClr val="tx1"/>
              </a:solidFill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1540343" y="14533239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Q-band voltage-controlled oscillator</a:t>
            </a:r>
          </a:p>
        </p:txBody>
      </p:sp>
      <p:sp>
        <p:nvSpPr>
          <p:cNvPr id="20" name="Rectangle 755"/>
          <p:cNvSpPr>
            <a:spLocks noChangeArrowheads="1"/>
          </p:cNvSpPr>
          <p:nvPr/>
        </p:nvSpPr>
        <p:spPr bwMode="auto">
          <a:xfrm>
            <a:off x="203200" y="6195809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Lekerekített téglalap 9"/>
          <p:cNvSpPr/>
          <p:nvPr/>
        </p:nvSpPr>
        <p:spPr bwMode="auto">
          <a:xfrm>
            <a:off x="16055469" y="7057863"/>
            <a:ext cx="12518443" cy="847710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4800" b="1" dirty="0">
                <a:solidFill>
                  <a:schemeClr val="tx1"/>
                </a:solidFill>
              </a:rPr>
              <a:t>주파수 분주기를 포함한 전압 제어 </a:t>
            </a:r>
            <a:r>
              <a:rPr lang="ko-KR" altLang="en-US" sz="4800" b="1" dirty="0" err="1">
                <a:solidFill>
                  <a:schemeClr val="tx1"/>
                </a:solidFill>
              </a:rPr>
              <a:t>발진기</a:t>
            </a:r>
            <a:endParaRPr kumimoji="1" lang="en-US" altLang="ko-KR" sz="4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6055470" y="21639437"/>
            <a:ext cx="12733381" cy="11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Samsung 65nm CMOS </a:t>
            </a:r>
            <a:r>
              <a:rPr lang="ko-KR" altLang="en-US" sz="3200" dirty="0">
                <a:latin typeface="Arial" charset="0"/>
                <a:cs typeface="Arial" charset="0"/>
              </a:rPr>
              <a:t>공정을 이용하여 설계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전압제어 </a:t>
            </a:r>
            <a:r>
              <a:rPr lang="ko-KR" altLang="en-US" sz="3200" dirty="0" err="1">
                <a:latin typeface="Arial" charset="0"/>
                <a:cs typeface="Arial" charset="0"/>
              </a:rPr>
              <a:t>발진기와</a:t>
            </a:r>
            <a:r>
              <a:rPr lang="ko-KR" altLang="en-US" sz="3200" dirty="0">
                <a:latin typeface="Arial" charset="0"/>
                <a:cs typeface="Arial" charset="0"/>
              </a:rPr>
              <a:t> </a:t>
            </a:r>
            <a:r>
              <a:rPr lang="ko-KR" altLang="en-US" sz="3200" dirty="0" err="1">
                <a:latin typeface="Arial" charset="0"/>
                <a:cs typeface="Arial" charset="0"/>
              </a:rPr>
              <a:t>분주된</a:t>
            </a:r>
            <a:r>
              <a:rPr lang="ko-KR" altLang="en-US" sz="3200" dirty="0">
                <a:latin typeface="Arial" charset="0"/>
                <a:cs typeface="Arial" charset="0"/>
              </a:rPr>
              <a:t> 신호를 동시에 출력하여 측정 가능</a:t>
            </a:r>
            <a:endParaRPr lang="en-US" altLang="ko-KR" sz="3200" dirty="0">
              <a:latin typeface="Arial" charset="0"/>
              <a:cs typeface="Arial" charset="0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6055471" y="35798145"/>
            <a:ext cx="12733380" cy="27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전압제어 발진기의 출력이 정상적으로 </a:t>
            </a:r>
            <a:r>
              <a:rPr lang="en-US" altLang="ko-KR" sz="3200" b="1" dirty="0">
                <a:latin typeface="Arial" charset="0"/>
                <a:cs typeface="Arial" charset="0"/>
              </a:rPr>
              <a:t>128</a:t>
            </a:r>
            <a:r>
              <a:rPr lang="ko-KR" altLang="en-US" sz="3200" dirty="0">
                <a:latin typeface="Arial" charset="0"/>
                <a:cs typeface="Arial" charset="0"/>
              </a:rPr>
              <a:t>분주됨을 확인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endParaRPr lang="en-US" altLang="ko-KR" sz="3200" b="1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전압 제어에 따라</a:t>
            </a:r>
            <a:r>
              <a:rPr lang="ko-KR" altLang="en-US" sz="3200" b="1" dirty="0">
                <a:latin typeface="Arial" charset="0"/>
                <a:cs typeface="Arial" charset="0"/>
              </a:rPr>
              <a:t> </a:t>
            </a:r>
            <a:r>
              <a:rPr lang="en-US" altLang="ko-KR" sz="3200" b="1" dirty="0">
                <a:latin typeface="Arial" charset="0"/>
                <a:cs typeface="Arial" charset="0"/>
              </a:rPr>
              <a:t>-14.5 – -16.9dBm </a:t>
            </a:r>
            <a:r>
              <a:rPr lang="ko-KR" altLang="en-US" sz="3200" dirty="0" err="1">
                <a:latin typeface="Arial" charset="0"/>
                <a:cs typeface="Arial" charset="0"/>
              </a:rPr>
              <a:t>분주기</a:t>
            </a:r>
            <a:r>
              <a:rPr lang="ko-KR" altLang="en-US" sz="3200" dirty="0">
                <a:latin typeface="Arial" charset="0"/>
                <a:cs typeface="Arial" charset="0"/>
              </a:rPr>
              <a:t> 출력을 얻음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endParaRPr lang="en-US" altLang="ko-KR" sz="3200" baseline="300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 err="1">
                <a:latin typeface="Arial" charset="0"/>
                <a:cs typeface="Arial" charset="0"/>
              </a:rPr>
              <a:t>분주된</a:t>
            </a:r>
            <a:r>
              <a:rPr lang="ko-KR" altLang="en-US" sz="3200" dirty="0">
                <a:latin typeface="Arial" charset="0"/>
                <a:cs typeface="Arial" charset="0"/>
              </a:rPr>
              <a:t> 신호의 위상잡음은 </a:t>
            </a:r>
            <a:r>
              <a:rPr lang="en-US" altLang="ko-KR" sz="3200" b="1" dirty="0">
                <a:latin typeface="Arial" charset="0"/>
                <a:cs typeface="Arial" charset="0"/>
              </a:rPr>
              <a:t>-114.6dBc/Hz @ 1.0MHz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16055470" y="23410047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Measurement results</a:t>
            </a: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1532305" y="28502321"/>
            <a:ext cx="12706557" cy="27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Cross-coupled</a:t>
            </a:r>
            <a:r>
              <a:rPr lang="en-US" altLang="ko-KR" sz="3200" dirty="0">
                <a:latin typeface="Arial" charset="0"/>
                <a:cs typeface="Arial" charset="0"/>
              </a:rPr>
              <a:t> </a:t>
            </a:r>
            <a:r>
              <a:rPr lang="ko-KR" altLang="en-US" sz="3200" dirty="0">
                <a:latin typeface="Arial" charset="0"/>
                <a:cs typeface="Arial" charset="0"/>
              </a:rPr>
              <a:t>구조와 소자의 기생성분</a:t>
            </a:r>
            <a:r>
              <a:rPr lang="en-US" altLang="ko-KR" sz="3200" dirty="0">
                <a:latin typeface="Arial" charset="0"/>
                <a:cs typeface="Arial" charset="0"/>
              </a:rPr>
              <a:t>, </a:t>
            </a:r>
            <a:r>
              <a:rPr lang="ko-KR" altLang="en-US" sz="3200" dirty="0">
                <a:latin typeface="Arial" charset="0"/>
                <a:cs typeface="Arial" charset="0"/>
              </a:rPr>
              <a:t>인덕터를 이용하여 </a:t>
            </a:r>
            <a:r>
              <a:rPr lang="en-US" altLang="ko-KR" sz="3200" b="1" dirty="0">
                <a:latin typeface="Arial" charset="0"/>
                <a:cs typeface="Arial" charset="0"/>
              </a:rPr>
              <a:t>20GHz </a:t>
            </a:r>
            <a:r>
              <a:rPr lang="ko-KR" altLang="en-US" sz="3200" dirty="0">
                <a:latin typeface="Arial" charset="0"/>
                <a:cs typeface="Arial" charset="0"/>
              </a:rPr>
              <a:t>대역에서 발진하도록 설계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Injection transistor</a:t>
            </a:r>
            <a:r>
              <a:rPr lang="ko-KR" altLang="en-US" sz="3200" dirty="0">
                <a:latin typeface="Arial" charset="0"/>
                <a:cs typeface="Arial" charset="0"/>
              </a:rPr>
              <a:t>를 통해 분주하고자 하는 </a:t>
            </a:r>
            <a:r>
              <a:rPr lang="en-US" altLang="ko-KR" sz="3200" b="1" dirty="0">
                <a:latin typeface="Arial" charset="0"/>
                <a:cs typeface="Arial" charset="0"/>
              </a:rPr>
              <a:t>40GHz</a:t>
            </a:r>
            <a:r>
              <a:rPr lang="ko-KR" altLang="en-US" sz="3200" dirty="0">
                <a:latin typeface="Arial" charset="0"/>
                <a:cs typeface="Arial" charset="0"/>
              </a:rPr>
              <a:t>대역 신호를 인가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Peaking </a:t>
            </a:r>
            <a:r>
              <a:rPr lang="ko-KR" altLang="en-US" sz="3200" dirty="0">
                <a:latin typeface="Arial" charset="0"/>
                <a:cs typeface="Arial" charset="0"/>
              </a:rPr>
              <a:t>인덕터를 삽입하여 주파수 대역폭을 향상</a:t>
            </a:r>
            <a:endParaRPr lang="en-US" altLang="ko-KR" sz="3200" dirty="0">
              <a:latin typeface="Arial" charset="0"/>
              <a:cs typeface="Arial" charset="0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1540343" y="21476663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Q-band injection-locked divider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1540343" y="37328577"/>
            <a:ext cx="12919407" cy="22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6</a:t>
            </a:r>
            <a:r>
              <a:rPr lang="ko-KR" altLang="en-US" sz="3200" dirty="0">
                <a:latin typeface="Arial" charset="0"/>
                <a:cs typeface="Arial" charset="0"/>
              </a:rPr>
              <a:t>단의 </a:t>
            </a:r>
            <a:r>
              <a:rPr lang="en-US" altLang="ko-KR" sz="3200" b="1" dirty="0">
                <a:latin typeface="Arial" charset="0"/>
                <a:cs typeface="Arial" charset="0"/>
              </a:rPr>
              <a:t>CML</a:t>
            </a:r>
            <a:r>
              <a:rPr lang="en-US" altLang="ko-KR" sz="3200" dirty="0">
                <a:latin typeface="Arial" charset="0"/>
                <a:cs typeface="Arial" charset="0"/>
              </a:rPr>
              <a:t> </a:t>
            </a:r>
            <a:r>
              <a:rPr lang="ko-KR" altLang="en-US" sz="3200" dirty="0">
                <a:latin typeface="Arial" charset="0"/>
                <a:cs typeface="Arial" charset="0"/>
              </a:rPr>
              <a:t>분주기를 </a:t>
            </a:r>
            <a:r>
              <a:rPr lang="en-US" altLang="ko-KR" sz="3200" b="1" dirty="0">
                <a:latin typeface="Arial" charset="0"/>
                <a:cs typeface="Arial" charset="0"/>
              </a:rPr>
              <a:t>cascade</a:t>
            </a:r>
            <a:r>
              <a:rPr lang="ko-KR" altLang="en-US" sz="3200" dirty="0">
                <a:latin typeface="Arial" charset="0"/>
                <a:cs typeface="Arial" charset="0"/>
              </a:rPr>
              <a:t>하여 </a:t>
            </a:r>
            <a:r>
              <a:rPr lang="en-US" altLang="ko-KR" sz="3200" b="1" dirty="0">
                <a:latin typeface="Arial" charset="0"/>
                <a:cs typeface="Arial" charset="0"/>
              </a:rPr>
              <a:t>20GHz</a:t>
            </a:r>
            <a:r>
              <a:rPr lang="ko-KR" altLang="en-US" sz="3200" dirty="0">
                <a:latin typeface="Arial" charset="0"/>
                <a:cs typeface="Arial" charset="0"/>
              </a:rPr>
              <a:t>대역 신호를 </a:t>
            </a:r>
            <a:r>
              <a:rPr lang="en-US" altLang="ko-KR" sz="3200" b="1" dirty="0">
                <a:latin typeface="Arial" charset="0"/>
                <a:cs typeface="Arial" charset="0"/>
              </a:rPr>
              <a:t>312.5MHz</a:t>
            </a:r>
            <a:r>
              <a:rPr lang="en-US" altLang="ko-KR" sz="3200" dirty="0">
                <a:latin typeface="Arial" charset="0"/>
                <a:cs typeface="Arial" charset="0"/>
              </a:rPr>
              <a:t> </a:t>
            </a:r>
            <a:r>
              <a:rPr lang="ko-KR" altLang="en-US" sz="3200" dirty="0">
                <a:latin typeface="Arial" charset="0"/>
                <a:cs typeface="Arial" charset="0"/>
              </a:rPr>
              <a:t>대역으로 분주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Conventional</a:t>
            </a:r>
            <a:r>
              <a:rPr lang="ko-KR" altLang="en-US" sz="3200" b="1" dirty="0">
                <a:latin typeface="Arial" charset="0"/>
                <a:cs typeface="Arial" charset="0"/>
              </a:rPr>
              <a:t> </a:t>
            </a:r>
            <a:r>
              <a:rPr lang="en-US" altLang="ko-KR" sz="3200" b="1" dirty="0">
                <a:latin typeface="Arial" charset="0"/>
                <a:cs typeface="Arial" charset="0"/>
              </a:rPr>
              <a:t>master-slave </a:t>
            </a:r>
            <a:r>
              <a:rPr lang="ko-KR" altLang="en-US" sz="3200" dirty="0">
                <a:latin typeface="Arial" charset="0"/>
                <a:cs typeface="Arial" charset="0"/>
              </a:rPr>
              <a:t>구조 채택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분주하는 주파수에 맞추어 소자의 크기와 저항을</a:t>
            </a:r>
            <a:r>
              <a:rPr lang="ko-KR" altLang="en-US" sz="3200" b="1" dirty="0">
                <a:latin typeface="Arial" charset="0"/>
                <a:cs typeface="Arial" charset="0"/>
              </a:rPr>
              <a:t> </a:t>
            </a:r>
            <a:r>
              <a:rPr lang="en-US" altLang="ko-KR" sz="3200" b="1" dirty="0">
                <a:latin typeface="Arial" charset="0"/>
                <a:cs typeface="Arial" charset="0"/>
              </a:rPr>
              <a:t>optimize</a:t>
            </a:r>
            <a:endParaRPr lang="en-US" altLang="ko-KR" sz="3200" dirty="0">
              <a:latin typeface="Arial" charset="0"/>
              <a:cs typeface="Arial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1519234" y="31706529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Current mode logic divider</a:t>
            </a:r>
            <a:endParaRPr lang="en-US" altLang="ko-KR" sz="3600" b="0" dirty="0"/>
          </a:p>
        </p:txBody>
      </p:sp>
      <p:sp>
        <p:nvSpPr>
          <p:cNvPr id="44" name="직사각형 58"/>
          <p:cNvSpPr/>
          <p:nvPr/>
        </p:nvSpPr>
        <p:spPr bwMode="auto">
          <a:xfrm>
            <a:off x="1159072" y="7377000"/>
            <a:ext cx="13433228" cy="5116507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4" name="Lekerekített téglalap 9"/>
          <p:cNvSpPr/>
          <p:nvPr/>
        </p:nvSpPr>
        <p:spPr bwMode="auto">
          <a:xfrm>
            <a:off x="1519235" y="6997286"/>
            <a:ext cx="3276575" cy="708025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800" b="1" dirty="0">
                <a:solidFill>
                  <a:schemeClr val="tx1"/>
                </a:solidFill>
                <a:latin typeface="+mj-ea"/>
                <a:ea typeface="+mj-ea"/>
              </a:rPr>
              <a:t>서론</a:t>
            </a:r>
            <a:endParaRPr kumimoji="1" lang="en-US" altLang="ko-KR" sz="4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1519234" y="20000589"/>
            <a:ext cx="12719629" cy="11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 err="1">
                <a:latin typeface="Arial" charset="0"/>
                <a:cs typeface="Arial" charset="0"/>
              </a:rPr>
              <a:t>차동</a:t>
            </a:r>
            <a:r>
              <a:rPr lang="ko-KR" altLang="en-US" sz="3200" dirty="0">
                <a:latin typeface="Arial" charset="0"/>
                <a:cs typeface="Arial" charset="0"/>
              </a:rPr>
              <a:t> 출력과 부성 저항을 만들기 용이한 </a:t>
            </a:r>
            <a:r>
              <a:rPr lang="en-US" altLang="ko-KR" sz="3200" b="1" dirty="0">
                <a:latin typeface="Arial" charset="0"/>
                <a:cs typeface="Arial" charset="0"/>
              </a:rPr>
              <a:t>cross-coupled</a:t>
            </a:r>
            <a:r>
              <a:rPr lang="en-US" altLang="ko-KR" sz="3200" dirty="0">
                <a:latin typeface="Arial" charset="0"/>
                <a:cs typeface="Arial" charset="0"/>
              </a:rPr>
              <a:t> </a:t>
            </a:r>
            <a:r>
              <a:rPr lang="ko-KR" altLang="en-US" sz="3200" dirty="0">
                <a:latin typeface="Arial" charset="0"/>
                <a:cs typeface="Arial" charset="0"/>
              </a:rPr>
              <a:t>구조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Arial" charset="0"/>
                <a:cs typeface="Arial" charset="0"/>
              </a:rPr>
              <a:t>출력전력과 격리도 향상을 위한 중화기법을 적용한 </a:t>
            </a:r>
            <a:r>
              <a:rPr lang="en-US" altLang="ko-KR" sz="3200" b="1" dirty="0">
                <a:latin typeface="Arial" charset="0"/>
                <a:cs typeface="Arial" charset="0"/>
              </a:rPr>
              <a:t>CS buffer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996491" y="39924029"/>
            <a:ext cx="13115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The Authors thank IDEC for MPW and CAD tool support</a:t>
            </a:r>
            <a:endParaRPr lang="ko-KR" altLang="en-US" sz="4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7559D37-6C0D-4C4D-BC51-9CA46B6ED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361" y="7845619"/>
            <a:ext cx="4311862" cy="3900443"/>
          </a:xfrm>
          <a:prstGeom prst="rect">
            <a:avLst/>
          </a:prstGeom>
        </p:spPr>
      </p:pic>
      <p:pic>
        <p:nvPicPr>
          <p:cNvPr id="56" name="내용 개체 틀 5">
            <a:extLst>
              <a:ext uri="{FF2B5EF4-FFF2-40B4-BE49-F238E27FC236}">
                <a16:creationId xmlns:a16="http://schemas.microsoft.com/office/drawing/2014/main" id="{C496EDE7-9A40-4AE2-ABD3-DC18DDE2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84" y="15347365"/>
            <a:ext cx="7331804" cy="4547577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BA04CC4F-9C48-4FB4-9C7D-5F1156B0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752" y="22528705"/>
            <a:ext cx="9437700" cy="5788191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25F0F04E-5FCF-470B-A74F-B9E1C1617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362" y="32974067"/>
            <a:ext cx="12919407" cy="4091350"/>
          </a:xfrm>
          <a:prstGeom prst="rect">
            <a:avLst/>
          </a:prstGeom>
        </p:spPr>
      </p:pic>
      <p:pic>
        <p:nvPicPr>
          <p:cNvPr id="59" name="내용 개체 틀 10">
            <a:extLst>
              <a:ext uri="{FF2B5EF4-FFF2-40B4-BE49-F238E27FC236}">
                <a16:creationId xmlns:a16="http://schemas.microsoft.com/office/drawing/2014/main" id="{31F3D95E-08BB-4825-A081-9D7539D0F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5859" y="8964990"/>
            <a:ext cx="13003989" cy="780631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F2461D88-1C36-475F-81FC-09B0D185E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8152" y="16931368"/>
            <a:ext cx="5903177" cy="4493683"/>
          </a:xfrm>
          <a:prstGeom prst="rect">
            <a:avLst/>
          </a:prstGeom>
        </p:spPr>
      </p:pic>
      <p:sp>
        <p:nvSpPr>
          <p:cNvPr id="48" name="TextBox 39">
            <a:extLst>
              <a:ext uri="{FF2B5EF4-FFF2-40B4-BE49-F238E27FC236}">
                <a16:creationId xmlns:a16="http://schemas.microsoft.com/office/drawing/2014/main" id="{5FE6F9B4-7785-428B-AE95-C7B57104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7367" y="8018149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Circuit diagram &amp; chip micrograph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898728-21E0-4228-9161-F5F6FF7C1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0398" y="24414847"/>
            <a:ext cx="8389811" cy="547565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0C2EED97-0195-4642-AF45-C4A2DBEDE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152" y="30455522"/>
            <a:ext cx="6278892" cy="4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193</Words>
  <Application>Microsoft Office PowerPoint</Application>
  <PresentationFormat>사용자 지정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이현규[ 대학원석·박사통합과정수료연구(재학) / 전기전자공학과 ]</cp:lastModifiedBy>
  <cp:revision>21</cp:revision>
  <dcterms:created xsi:type="dcterms:W3CDTF">2018-03-08T06:02:33Z</dcterms:created>
  <dcterms:modified xsi:type="dcterms:W3CDTF">2022-04-18T09:59:17Z</dcterms:modified>
</cp:coreProperties>
</file>